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3"/>
  </p:notesMasterIdLst>
  <p:handoutMasterIdLst>
    <p:handoutMasterId r:id="rId14"/>
  </p:handoutMasterIdLst>
  <p:sldIdLst>
    <p:sldId id="285" r:id="rId5"/>
    <p:sldId id="277" r:id="rId6"/>
    <p:sldId id="262" r:id="rId7"/>
    <p:sldId id="263" r:id="rId8"/>
    <p:sldId id="286" r:id="rId9"/>
    <p:sldId id="268" r:id="rId10"/>
    <p:sldId id="275" r:id="rId11"/>
    <p:sldId id="29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5ACC36-10C9-4EA9-8F2E-FF4E82506243}" v="3" dt="2021-08-31T21:12:20.0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860" y="52"/>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3/1/2025</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a:t>1/7/20XX</a:t>
            </a:r>
            <a:endParaRPr lang="en-US" dirty="0"/>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r>
              <a:rPr lang="en-US"/>
              <a:t>1/7/20XX</a:t>
            </a:r>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B7A5A-4225-417D-92C6-1C9A16E37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r>
              <a:rPr lang="en-US"/>
              <a:t>1/7/20XX</a:t>
            </a:r>
            <a:endParaRPr lang="en-US" dirty="0"/>
          </a:p>
        </p:txBody>
      </p:sp>
      <p:sp>
        <p:nvSpPr>
          <p:cNvPr id="6" name="Footer Placeholder 5">
            <a:extLst>
              <a:ext uri="{FF2B5EF4-FFF2-40B4-BE49-F238E27FC236}">
                <a16:creationId xmlns:a16="http://schemas.microsoft.com/office/drawing/2014/main" id="{9B9BA8EE-BF3B-4E61-9241-4BC605B36525}"/>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340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r>
              <a:rPr lang="en-US"/>
              <a:t>1/7/20XX</a:t>
            </a:r>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a:t>Click icon to add picture</a:t>
            </a:r>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a:t>Click icon to add picture</a:t>
            </a:r>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r>
              <a:rPr lang="en-US"/>
              <a:t>1/7/20XX</a:t>
            </a:r>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r>
              <a:rPr lang="en-US"/>
              <a:t>1/7/20XX</a:t>
            </a:r>
            <a:endParaRPr lang="en-US" dirty="0"/>
          </a:p>
        </p:txBody>
      </p:sp>
      <p:sp>
        <p:nvSpPr>
          <p:cNvPr id="5" name="Footer Placeholder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71" r:id="rId9"/>
    <p:sldLayoutId id="2147483679" r:id="rId10"/>
    <p:sldLayoutId id="2147483677" r:id="rId11"/>
    <p:sldLayoutId id="2147483672" r:id="rId12"/>
    <p:sldLayoutId id="2147483652" r:id="rId13"/>
    <p:sldLayoutId id="2147483653" r:id="rId14"/>
    <p:sldLayoutId id="2147483650" r:id="rId15"/>
    <p:sldLayoutId id="2147483654" r:id="rId16"/>
    <p:sldLayoutId id="2147483674" r:id="rId17"/>
    <p:sldLayoutId id="2147483676" r:id="rId18"/>
    <p:sldLayoutId id="2147483673" r:id="rId19"/>
    <p:sldLayoutId id="2147483675" r:id="rId20"/>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traditional-marketing-meaning-importance-channels-advantages-and-disadvantages/" TargetMode="Externa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15766"/>
            <a:ext cx="12192000" cy="6858000"/>
          </a:xfrm>
        </p:spPr>
      </p:pic>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1" name="Picture 6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7143" y="1278148"/>
            <a:ext cx="2827609" cy="2187665"/>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
          <p:cNvSpPr>
            <a:spLocks noChangeArrowheads="1"/>
          </p:cNvSpPr>
          <p:nvPr/>
        </p:nvSpPr>
        <p:spPr bwMode="auto">
          <a:xfrm>
            <a:off x="2755993" y="3724"/>
            <a:ext cx="7381218" cy="1452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4704" rIns="0" bIns="21900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effectLst/>
                <a:latin typeface="Calibri" panose="020F0502020204030204" pitchFamily="34" charset="0"/>
                <a:ea typeface="MS Gothic" panose="020B0609070205080204" pitchFamily="49" charset="-128"/>
                <a:cs typeface="Mangal" panose="02040503050203030202" pitchFamily="18" charset="0"/>
              </a:rPr>
              <a:t>                     </a:t>
            </a:r>
            <a:r>
              <a:rPr kumimoji="0" lang="en-US" altLang="en-US" sz="2000" b="1" i="0" u="none" strike="noStrike" cap="none" normalizeH="0" baseline="0" dirty="0" err="1">
                <a:ln>
                  <a:noFill/>
                </a:ln>
                <a:effectLst/>
                <a:latin typeface="Calibri" panose="020F0502020204030204" pitchFamily="34" charset="0"/>
                <a:ea typeface="MS Gothic" panose="020B0609070205080204" pitchFamily="49" charset="-128"/>
                <a:cs typeface="Mangal" panose="02040503050203030202" pitchFamily="18" charset="0"/>
              </a:rPr>
              <a:t>Khed</a:t>
            </a:r>
            <a:r>
              <a:rPr kumimoji="0" lang="en-US" altLang="en-US" sz="2000" b="1" i="0" u="none" strike="noStrike" cap="none" normalizeH="0" baseline="0" dirty="0">
                <a:ln>
                  <a:noFill/>
                </a:ln>
                <a:effectLst/>
                <a:latin typeface="Calibri" panose="020F0502020204030204" pitchFamily="34" charset="0"/>
                <a:ea typeface="MS Gothic" panose="020B0609070205080204" pitchFamily="49" charset="-128"/>
                <a:cs typeface="Mangal" panose="02040503050203030202" pitchFamily="18" charset="0"/>
              </a:rPr>
              <a:t> Taluka </a:t>
            </a:r>
            <a:r>
              <a:rPr kumimoji="0" lang="en-US" altLang="en-US" sz="2000" b="1" i="0" u="none" strike="noStrike" cap="none" normalizeH="0" baseline="0" dirty="0" err="1">
                <a:ln>
                  <a:noFill/>
                </a:ln>
                <a:effectLst/>
                <a:latin typeface="Calibri" panose="020F0502020204030204" pitchFamily="34" charset="0"/>
                <a:ea typeface="MS Gothic" panose="020B0609070205080204" pitchFamily="49" charset="-128"/>
                <a:cs typeface="Mangal" panose="02040503050203030202" pitchFamily="18" charset="0"/>
              </a:rPr>
              <a:t>Shikshan</a:t>
            </a:r>
            <a:r>
              <a:rPr kumimoji="0" lang="en-US" altLang="en-US" sz="2000" b="1" i="0" u="none" strike="noStrike" cap="none" normalizeH="0" baseline="0" dirty="0">
                <a:ln>
                  <a:noFill/>
                </a:ln>
                <a:effectLst/>
                <a:latin typeface="Calibri" panose="020F0502020204030204" pitchFamily="34" charset="0"/>
                <a:ea typeface="MS Gothic" panose="020B0609070205080204" pitchFamily="49" charset="-128"/>
                <a:cs typeface="Mangal" panose="02040503050203030202" pitchFamily="18" charset="0"/>
              </a:rPr>
              <a:t> </a:t>
            </a:r>
            <a:r>
              <a:rPr kumimoji="0" lang="en-US" altLang="en-US" sz="2000" b="1" i="0" u="none" strike="noStrike" cap="none" normalizeH="0" baseline="0" dirty="0" err="1">
                <a:ln>
                  <a:noFill/>
                </a:ln>
                <a:effectLst/>
                <a:latin typeface="Calibri" panose="020F0502020204030204" pitchFamily="34" charset="0"/>
                <a:ea typeface="MS Gothic" panose="020B0609070205080204" pitchFamily="49" charset="-128"/>
                <a:cs typeface="Mangal" panose="02040503050203030202" pitchFamily="18" charset="0"/>
              </a:rPr>
              <a:t>Prasarak</a:t>
            </a:r>
            <a:r>
              <a:rPr kumimoji="0" lang="en-US" altLang="en-US" sz="2000" b="1" i="0" u="none" strike="noStrike" cap="none" normalizeH="0" baseline="0" dirty="0">
                <a:ln>
                  <a:noFill/>
                </a:ln>
                <a:effectLst/>
                <a:latin typeface="Calibri" panose="020F0502020204030204" pitchFamily="34" charset="0"/>
                <a:ea typeface="MS Gothic" panose="020B0609070205080204" pitchFamily="49" charset="-128"/>
                <a:cs typeface="Mangal" panose="02040503050203030202" pitchFamily="18" charset="0"/>
              </a:rPr>
              <a:t> Mandal’s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err="1">
                <a:ln>
                  <a:noFill/>
                </a:ln>
                <a:effectLst/>
                <a:latin typeface="Cambria" panose="02040503050406030204" pitchFamily="18" charset="0"/>
                <a:ea typeface="Arial" panose="020B0604020202020204" pitchFamily="34" charset="0"/>
                <a:cs typeface="Mangal" panose="02040503050203030202" pitchFamily="18" charset="0"/>
              </a:rPr>
              <a:t>Hutatma</a:t>
            </a:r>
            <a:r>
              <a:rPr kumimoji="0" lang="en-US" altLang="en-US" sz="2000" b="1" i="0" u="none" strike="noStrike" cap="none" normalizeH="0" baseline="0" dirty="0">
                <a:ln>
                  <a:noFill/>
                </a:ln>
                <a:effectLst/>
                <a:latin typeface="Cambria" panose="02040503050406030204" pitchFamily="18" charset="0"/>
                <a:ea typeface="Arial" panose="020B0604020202020204" pitchFamily="34" charset="0"/>
                <a:cs typeface="Mangal" panose="02040503050203030202" pitchFamily="18" charset="0"/>
              </a:rPr>
              <a:t> </a:t>
            </a:r>
            <a:r>
              <a:rPr kumimoji="0" lang="en-US" altLang="en-US" sz="2000" b="1" i="0" u="none" strike="noStrike" cap="none" normalizeH="0" baseline="0" dirty="0" err="1">
                <a:ln>
                  <a:noFill/>
                </a:ln>
                <a:effectLst/>
                <a:latin typeface="Cambria" panose="02040503050406030204" pitchFamily="18" charset="0"/>
                <a:ea typeface="Arial" panose="020B0604020202020204" pitchFamily="34" charset="0"/>
                <a:cs typeface="Mangal" panose="02040503050203030202" pitchFamily="18" charset="0"/>
              </a:rPr>
              <a:t>Rajguru</a:t>
            </a:r>
            <a:r>
              <a:rPr kumimoji="0" lang="en-US" altLang="en-US" sz="2000" b="1" i="0" u="none" strike="noStrike" cap="none" normalizeH="0" baseline="0" dirty="0">
                <a:ln>
                  <a:noFill/>
                </a:ln>
                <a:effectLst/>
                <a:latin typeface="Cambria" panose="02040503050406030204" pitchFamily="18" charset="0"/>
                <a:ea typeface="Arial" panose="020B0604020202020204" pitchFamily="34" charset="0"/>
                <a:cs typeface="Mangal" panose="02040503050203030202" pitchFamily="18" charset="0"/>
              </a:rPr>
              <a:t> </a:t>
            </a:r>
            <a:r>
              <a:rPr kumimoji="0" lang="en-US" altLang="en-US" sz="2000" b="1" i="0" u="none" strike="noStrike" cap="none" normalizeH="0" baseline="0" dirty="0" err="1">
                <a:ln>
                  <a:noFill/>
                </a:ln>
                <a:effectLst/>
                <a:latin typeface="Cambria" panose="02040503050406030204" pitchFamily="18" charset="0"/>
                <a:ea typeface="Arial" panose="020B0604020202020204" pitchFamily="34" charset="0"/>
                <a:cs typeface="Mangal" panose="02040503050203030202" pitchFamily="18" charset="0"/>
              </a:rPr>
              <a:t>Mahavidyalaya</a:t>
            </a:r>
            <a:r>
              <a:rPr kumimoji="0" lang="en-US" altLang="en-US" sz="2000" b="1" i="0" u="none" strike="noStrike" cap="none" normalizeH="0" baseline="0" dirty="0">
                <a:ln>
                  <a:noFill/>
                </a:ln>
                <a:effectLst/>
                <a:latin typeface="Cambria" panose="02040503050406030204" pitchFamily="18" charset="0"/>
                <a:ea typeface="Arial" panose="020B0604020202020204" pitchFamily="34" charset="0"/>
                <a:cs typeface="Mangal" panose="02040503050203030202" pitchFamily="18" charset="0"/>
              </a:rPr>
              <a:t>, </a:t>
            </a:r>
            <a:r>
              <a:rPr kumimoji="0" lang="en-US" altLang="en-US" sz="2000" b="1" i="0" u="none" strike="noStrike" cap="none" normalizeH="0" baseline="0" dirty="0" err="1">
                <a:ln>
                  <a:noFill/>
                </a:ln>
                <a:effectLst/>
                <a:latin typeface="Cambria" panose="02040503050406030204" pitchFamily="18" charset="0"/>
                <a:ea typeface="Arial" panose="020B0604020202020204" pitchFamily="34" charset="0"/>
                <a:cs typeface="Mangal" panose="02040503050203030202" pitchFamily="18" charset="0"/>
              </a:rPr>
              <a:t>Rajgurunagar</a:t>
            </a:r>
            <a:r>
              <a:rPr kumimoji="0" lang="en-US" altLang="en-US" sz="2000" b="1" i="0" u="none" strike="noStrike" cap="none" normalizeH="0" baseline="0" dirty="0">
                <a:ln>
                  <a:noFill/>
                </a:ln>
                <a:effectLst/>
                <a:latin typeface="Cambria" panose="02040503050406030204" pitchFamily="18" charset="0"/>
                <a:ea typeface="Arial" panose="020B0604020202020204" pitchFamily="34" charset="0"/>
                <a:cs typeface="Mangal" panose="02040503050203030202" pitchFamily="18" charset="0"/>
              </a:rPr>
              <a:t>, Pune- 410505 </a:t>
            </a:r>
            <a:endParaRPr kumimoji="0" lang="en-US" altLang="en-US" sz="200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effectLst/>
                <a:latin typeface="Cambria" panose="02040503050406030204" pitchFamily="18" charset="0"/>
                <a:ea typeface="MS Mincho"/>
                <a:cs typeface="Mangal" panose="02040503050203030202" pitchFamily="18" charset="0"/>
              </a:rPr>
              <a:t>                  </a:t>
            </a:r>
            <a:endParaRPr kumimoji="0" lang="en-US" altLang="en-US" sz="2000" b="0" i="0" u="none" strike="noStrike" cap="none" normalizeH="0" baseline="0" dirty="0">
              <a:ln>
                <a:noFill/>
              </a:ln>
              <a:effectLst/>
              <a:latin typeface="Arial" panose="020B0604020202020204" pitchFamily="34" charset="0"/>
            </a:endParaRPr>
          </a:p>
        </p:txBody>
      </p:sp>
      <p:sp>
        <p:nvSpPr>
          <p:cNvPr id="24" name="Rectangle 3"/>
          <p:cNvSpPr>
            <a:spLocks noChangeArrowheads="1"/>
          </p:cNvSpPr>
          <p:nvPr/>
        </p:nvSpPr>
        <p:spPr bwMode="auto">
          <a:xfrm>
            <a:off x="4969297" y="3260219"/>
            <a:ext cx="2713373" cy="2367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174" tIns="304704" rIns="0" bIns="211071"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libri" panose="020F0502020204030204" pitchFamily="34" charset="0"/>
                <a:ea typeface="MS Gothic" panose="020B0609070205080204" pitchFamily="49" charset="-128"/>
                <a:cs typeface="Mangal" panose="02040503050203030202" pitchFamily="18" charset="0"/>
              </a:rPr>
              <a:t> TYBBA(CA) </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mbria" panose="02040503050406030204" pitchFamily="18" charset="0"/>
                <a:ea typeface="Arial" panose="020B0604020202020204" pitchFamily="34" charset="0"/>
                <a:cs typeface="Mangal" panose="02040503050203030202" pitchFamily="18" charset="0"/>
              </a:rPr>
              <a:t>A </a:t>
            </a:r>
            <a:endParaRPr kumimoji="0" lang="en-US" altLang="en-US" sz="2400" b="0" i="0" u="none" strike="noStrike" cap="none" normalizeH="0" baseline="0" dirty="0">
              <a:ln>
                <a:noFill/>
              </a:ln>
              <a:solidFill>
                <a:schemeClr val="bg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mbria" panose="02040503050406030204" pitchFamily="18" charset="0"/>
                <a:ea typeface="Arial" panose="020B0604020202020204" pitchFamily="34" charset="0"/>
                <a:cs typeface="Mangal" panose="02040503050203030202" pitchFamily="18" charset="0"/>
              </a:rPr>
              <a:t>Presentation</a:t>
            </a:r>
            <a:r>
              <a:rPr kumimoji="0" lang="en-US" altLang="en-US" sz="2400" b="1" i="0" u="none" strike="noStrike" cap="none" normalizeH="0" dirty="0">
                <a:ln>
                  <a:noFill/>
                </a:ln>
                <a:solidFill>
                  <a:schemeClr val="bg1"/>
                </a:solidFill>
                <a:effectLst/>
                <a:latin typeface="Cambria" panose="02040503050406030204" pitchFamily="18" charset="0"/>
                <a:ea typeface="Arial" panose="020B0604020202020204" pitchFamily="34" charset="0"/>
                <a:cs typeface="Mangal" panose="02040503050203030202" pitchFamily="18" charset="0"/>
              </a:rPr>
              <a:t> </a:t>
            </a:r>
            <a:r>
              <a:rPr kumimoji="0" lang="en-US" altLang="en-US" sz="2400" b="1" i="0" u="none" strike="noStrike" cap="none" normalizeH="0" baseline="0" dirty="0">
                <a:ln>
                  <a:noFill/>
                </a:ln>
                <a:solidFill>
                  <a:schemeClr val="bg1"/>
                </a:solidFill>
                <a:effectLst/>
                <a:latin typeface="Cambria" panose="02040503050406030204" pitchFamily="18" charset="0"/>
                <a:ea typeface="Arial" panose="020B0604020202020204" pitchFamily="34" charset="0"/>
                <a:cs typeface="Mangal" panose="02040503050203030202" pitchFamily="18" charset="0"/>
              </a:rPr>
              <a:t> </a:t>
            </a:r>
            <a:endParaRPr kumimoji="0" lang="en-US" altLang="en-US" sz="2400" b="0" i="0" u="none" strike="noStrike" cap="none" normalizeH="0" baseline="0" dirty="0">
              <a:ln>
                <a:noFill/>
              </a:ln>
              <a:solidFill>
                <a:schemeClr val="bg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mbria" panose="02040503050406030204" pitchFamily="18" charset="0"/>
                <a:ea typeface="Arial" panose="020B0604020202020204" pitchFamily="34" charset="0"/>
                <a:cs typeface="Mangal" panose="02040503050203030202" pitchFamily="18" charset="0"/>
              </a:rPr>
              <a:t>On</a:t>
            </a:r>
            <a:endParaRPr kumimoji="0" lang="en-US" altLang="en-US" sz="2400" b="0" i="0" u="none" strike="noStrike" cap="none" normalizeH="0" baseline="0" dirty="0">
              <a:ln>
                <a:noFill/>
              </a:ln>
              <a:solidFill>
                <a:schemeClr val="bg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bg1"/>
                </a:solidFill>
                <a:effectLst/>
                <a:latin typeface="Cambria" panose="02040503050406030204" pitchFamily="18" charset="0"/>
                <a:ea typeface="MS Mincho"/>
                <a:cs typeface="Mangal" panose="02040503050203030202" pitchFamily="18" charset="0"/>
              </a:rPr>
              <a:t>“Digital</a:t>
            </a:r>
            <a:r>
              <a:rPr kumimoji="0" lang="en-US" altLang="en-US" sz="2400" b="1" i="0" u="none" strike="noStrike" cap="none" normalizeH="0" dirty="0">
                <a:ln>
                  <a:noFill/>
                </a:ln>
                <a:solidFill>
                  <a:schemeClr val="bg1"/>
                </a:solidFill>
                <a:effectLst/>
                <a:latin typeface="Cambria" panose="02040503050406030204" pitchFamily="18" charset="0"/>
                <a:ea typeface="MS Mincho"/>
                <a:cs typeface="Mangal" panose="02040503050203030202" pitchFamily="18" charset="0"/>
              </a:rPr>
              <a:t> Marketing</a:t>
            </a:r>
            <a:r>
              <a:rPr kumimoji="0" lang="en-US" altLang="en-US" sz="2400" b="1" i="0" u="none" strike="noStrike" cap="none" normalizeH="0" baseline="0" dirty="0">
                <a:ln>
                  <a:noFill/>
                </a:ln>
                <a:solidFill>
                  <a:schemeClr val="bg1"/>
                </a:solidFill>
                <a:effectLst/>
                <a:latin typeface="Cambria" panose="02040503050406030204" pitchFamily="18" charset="0"/>
                <a:ea typeface="MS Mincho"/>
                <a:cs typeface="Mangal" panose="02040503050203030202" pitchFamily="18" charset="0"/>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25" name="Subtitle 2"/>
          <p:cNvSpPr>
            <a:spLocks noGrp="1"/>
          </p:cNvSpPr>
          <p:nvPr>
            <p:ph type="subTitle" idx="1"/>
          </p:nvPr>
        </p:nvSpPr>
        <p:spPr>
          <a:xfrm>
            <a:off x="8401557" y="5787878"/>
            <a:ext cx="5960843" cy="681037"/>
          </a:xfrm>
        </p:spPr>
        <p:txBody>
          <a:bodyPr>
            <a:noAutofit/>
          </a:bodyPr>
          <a:lstStyle/>
          <a:p>
            <a:r>
              <a:rPr lang="en-US" sz="1800" b="1" dirty="0">
                <a:solidFill>
                  <a:schemeClr val="bg1"/>
                </a:solidFill>
              </a:rPr>
              <a:t>                                                                                          </a:t>
            </a:r>
            <a:r>
              <a:rPr lang="en-US" sz="1800" b="1" dirty="0" err="1">
                <a:solidFill>
                  <a:schemeClr val="bg1"/>
                </a:solidFill>
              </a:rPr>
              <a:t>NAME:Wayal</a:t>
            </a:r>
            <a:r>
              <a:rPr lang="en-US" sz="1800" b="1" dirty="0">
                <a:solidFill>
                  <a:schemeClr val="bg1"/>
                </a:solidFill>
              </a:rPr>
              <a:t> </a:t>
            </a:r>
            <a:r>
              <a:rPr lang="en-US" sz="1800" b="1" dirty="0" err="1">
                <a:solidFill>
                  <a:schemeClr val="bg1"/>
                </a:solidFill>
              </a:rPr>
              <a:t>arati</a:t>
            </a:r>
            <a:r>
              <a:rPr lang="en-US" sz="1800" b="1" dirty="0">
                <a:solidFill>
                  <a:schemeClr val="bg1"/>
                </a:solidFill>
              </a:rPr>
              <a:t> </a:t>
            </a:r>
            <a:r>
              <a:rPr lang="en-US" sz="1800" b="1" dirty="0" err="1">
                <a:solidFill>
                  <a:schemeClr val="bg1"/>
                </a:solidFill>
              </a:rPr>
              <a:t>bharat</a:t>
            </a:r>
            <a:endParaRPr lang="en-US" sz="1800" b="1" dirty="0">
              <a:solidFill>
                <a:schemeClr val="bg1"/>
              </a:solidFill>
            </a:endParaRPr>
          </a:p>
          <a:p>
            <a:r>
              <a:rPr lang="en-US" sz="1800" b="1" dirty="0">
                <a:solidFill>
                  <a:schemeClr val="bg1"/>
                </a:solidFill>
              </a:rPr>
              <a:t>ROLL NO:62</a:t>
            </a:r>
          </a:p>
          <a:p>
            <a:r>
              <a:rPr lang="en-US" sz="1800" b="1" dirty="0">
                <a:solidFill>
                  <a:schemeClr val="bg1"/>
                </a:solidFill>
              </a:rPr>
              <a:t>GUIDE:  Prof: </a:t>
            </a:r>
            <a:r>
              <a:rPr lang="en-US" sz="1800" b="1" dirty="0" err="1">
                <a:solidFill>
                  <a:schemeClr val="bg1"/>
                </a:solidFill>
              </a:rPr>
              <a:t>R.S.Jadhav</a:t>
            </a:r>
            <a:r>
              <a:rPr lang="en-US" sz="1800" b="1" dirty="0">
                <a:solidFill>
                  <a:schemeClr val="bg1"/>
                </a:solidFill>
              </a:rPr>
              <a:t> </a:t>
            </a:r>
          </a:p>
          <a:p>
            <a:endParaRPr sz="1800" b="1" dirty="0">
              <a:solidFill>
                <a:schemeClr val="bg1"/>
              </a:solidFill>
            </a:endParaRPr>
          </a:p>
        </p:txBody>
      </p:sp>
    </p:spTree>
    <p:extLst>
      <p:ext uri="{BB962C8B-B14F-4D97-AF65-F5344CB8AC3E}">
        <p14:creationId xmlns:p14="http://schemas.microsoft.com/office/powerpoint/2010/main" val="506310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099456" y="3257550"/>
            <a:ext cx="4203247" cy="743744"/>
          </a:xfrm>
        </p:spPr>
        <p:txBody>
          <a:bodyPr/>
          <a:lstStyle/>
          <a:p>
            <a:r>
              <a:rPr lang="en-ZA" dirty="0"/>
              <a:t>Introduction</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099456" y="4148193"/>
            <a:ext cx="4859217" cy="1800225"/>
          </a:xfrm>
        </p:spPr>
        <p:txBody>
          <a:bodyPr vert="horz" lIns="0" tIns="45720" rIns="91440" bIns="45720" rtlCol="0" anchor="t">
            <a:noAutofit/>
          </a:bodyPr>
          <a:lstStyle/>
          <a:p>
            <a:r>
              <a:rPr lang="en-GB" sz="1800" dirty="0"/>
              <a:t>Digital marketing, also known as online marketing, is the use of digital media to promote brands and connect with potential customers. It can include email, social media, websites, and mobile apps. </a:t>
            </a:r>
            <a:endParaRPr lang="en-US" sz="1800" dirty="0"/>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Pitch deck</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200964" y="2859292"/>
            <a:ext cx="3567168" cy="3878128"/>
          </a:xfrm>
        </p:spPr>
        <p:txBody>
          <a:bodyPr vert="horz" lIns="0" tIns="45720" rIns="91440" bIns="45720" rtlCol="0" anchor="t">
            <a:normAutofit/>
          </a:bodyPr>
          <a:lstStyle/>
          <a:p>
            <a:r>
              <a:rPr lang="en-GB" sz="3600" dirty="0"/>
              <a:t>Key Components of Digital Marketing</a:t>
            </a:r>
            <a:endParaRPr lang="en-US" sz="3600" dirty="0"/>
          </a:p>
        </p:txBody>
      </p:sp>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4832758" y="2812882"/>
            <a:ext cx="5041422" cy="540104"/>
          </a:xfrm>
        </p:spPr>
        <p:txBody>
          <a:bodyPr>
            <a:normAutofit fontScale="25000" lnSpcReduction="20000"/>
          </a:bodyPr>
          <a:lstStyle/>
          <a:p>
            <a:pPr marL="857250" indent="-857250">
              <a:buFont typeface="Arial" pitchFamily="34" charset="0"/>
              <a:buChar char="•"/>
            </a:pPr>
            <a:r>
              <a:rPr lang="en-GB" sz="7200" dirty="0"/>
              <a:t>SEO</a:t>
            </a:r>
          </a:p>
          <a:p>
            <a:pPr marL="857250" indent="-857250">
              <a:buFont typeface="Arial" pitchFamily="34" charset="0"/>
              <a:buChar char="•"/>
            </a:pPr>
            <a:r>
              <a:rPr lang="en-GB" sz="7200" dirty="0"/>
              <a:t>PPC Advertising</a:t>
            </a:r>
          </a:p>
          <a:p>
            <a:pPr marL="857250" indent="-857250">
              <a:buFont typeface="Arial" pitchFamily="34" charset="0"/>
              <a:buChar char="•"/>
            </a:pPr>
            <a:r>
              <a:rPr lang="en-GB" sz="7200" dirty="0"/>
              <a:t>Content Marketing</a:t>
            </a:r>
          </a:p>
          <a:p>
            <a:pPr marL="857250" indent="-857250">
              <a:buFont typeface="Arial" pitchFamily="34" charset="0"/>
              <a:buChar char="•"/>
            </a:pPr>
            <a:r>
              <a:rPr lang="en-GB" sz="7200" dirty="0"/>
              <a:t>Social Media Marketing</a:t>
            </a:r>
          </a:p>
          <a:p>
            <a:pPr marL="857250" indent="-857250">
              <a:buFont typeface="Arial" pitchFamily="34" charset="0"/>
              <a:buChar char="•"/>
            </a:pPr>
            <a:r>
              <a:rPr lang="en-GB" sz="7200" dirty="0"/>
              <a:t>Email Marketing</a:t>
            </a:r>
          </a:p>
          <a:p>
            <a:pPr marL="857250" indent="-857250">
              <a:buFont typeface="Arial" pitchFamily="34" charset="0"/>
              <a:buChar char="•"/>
            </a:pPr>
            <a:r>
              <a:rPr lang="en-GB" sz="7200" dirty="0"/>
              <a:t>Affiliate Marketing</a:t>
            </a:r>
          </a:p>
          <a:p>
            <a:endParaRPr lang="en-US" dirty="0"/>
          </a:p>
        </p:txBody>
      </p:sp>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young person wearing safety goggles">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2" cstate="screen">
            <a:extLst>
              <a:ext uri="{28A0092B-C50C-407E-A947-70E740481C1C}">
                <a14:useLocalDpi xmlns:a14="http://schemas.microsoft.com/office/drawing/2010/main"/>
              </a:ext>
            </a:extLst>
          </a:blip>
          <a:srcRect/>
          <a:stretch/>
        </p:blipFill>
        <p:spPr>
          <a:xfrm>
            <a:off x="2" y="0"/>
            <a:ext cx="6694955" cy="6858000"/>
          </a:xfrm>
        </p:spPr>
      </p:pic>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260570"/>
            <a:ext cx="5042568" cy="345476"/>
          </a:xfrm>
        </p:spPr>
        <p:txBody>
          <a:bodyPr vert="horz" lIns="91440" tIns="45720" rIns="91440" bIns="45720" rtlCol="0" anchor="t">
            <a:noAutofit/>
          </a:bodyPr>
          <a:lstStyle/>
          <a:p>
            <a:r>
              <a:rPr lang="en-IN" sz="2400" dirty="0"/>
              <a:t>Trends in Digital Marketing</a:t>
            </a:r>
            <a:endParaRPr lang="en-ZA" sz="2400" dirty="0"/>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6526601" y="2746740"/>
            <a:ext cx="5041422" cy="540104"/>
          </a:xfrm>
        </p:spPr>
        <p:txBody>
          <a:bodyPr>
            <a:noAutofit/>
          </a:bodyPr>
          <a:lstStyle/>
          <a:p>
            <a:pPr marL="342900" indent="-342900">
              <a:buFont typeface="Arial" pitchFamily="34" charset="0"/>
              <a:buChar char="•"/>
            </a:pPr>
            <a:r>
              <a:rPr lang="en-GB" sz="2000" dirty="0"/>
              <a:t>AI &amp; Automation</a:t>
            </a:r>
          </a:p>
          <a:p>
            <a:pPr marL="342900" indent="-342900">
              <a:buFont typeface="Arial" pitchFamily="34" charset="0"/>
              <a:buChar char="•"/>
            </a:pPr>
            <a:r>
              <a:rPr lang="en-GB" sz="2000" dirty="0"/>
              <a:t>Influencer marketing</a:t>
            </a:r>
          </a:p>
          <a:p>
            <a:pPr marL="342900" indent="-342900">
              <a:buFont typeface="Arial" pitchFamily="34" charset="0"/>
              <a:buChar char="•"/>
            </a:pPr>
            <a:r>
              <a:rPr lang="en-GB" sz="2000" dirty="0"/>
              <a:t>Voice search optimization</a:t>
            </a:r>
          </a:p>
          <a:p>
            <a:pPr marL="342900" indent="-342900">
              <a:buFont typeface="Arial" pitchFamily="34" charset="0"/>
              <a:buChar char="•"/>
            </a:pPr>
            <a:r>
              <a:rPr lang="en-GB" sz="2000" dirty="0"/>
              <a:t>Video marketing</a:t>
            </a:r>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627911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12700"/>
            <a:ext cx="7080595" cy="6870700"/>
          </a:xfrm>
        </p:spPr>
      </p:pic>
      <p:sp>
        <p:nvSpPr>
          <p:cNvPr id="5" name="Footer Placeholder 4">
            <a:extLst>
              <a:ext uri="{FF2B5EF4-FFF2-40B4-BE49-F238E27FC236}">
                <a16:creationId xmlns:a16="http://schemas.microsoft.com/office/drawing/2014/main" id="{5B0F25F1-9242-41C0-96EB-97E197175809}"/>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7" name="Slide Number Placeholder 6">
            <a:extLst>
              <a:ext uri="{FF2B5EF4-FFF2-40B4-BE49-F238E27FC236}">
                <a16:creationId xmlns:a16="http://schemas.microsoft.com/office/drawing/2014/main" id="{AC6E7B4C-9F2C-459E-B835-5C4DEAB06A36}"/>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5</a:t>
            </a:fld>
            <a:endParaRPr lang="en-US" dirty="0"/>
          </a:p>
        </p:txBody>
      </p:sp>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417675" y="-77718"/>
            <a:ext cx="4564118" cy="1890740"/>
          </a:xfrm>
        </p:spPr>
        <p:txBody>
          <a:bodyPr/>
          <a:lstStyle/>
          <a:p>
            <a:r>
              <a:rPr lang="en-IN" b="1" dirty="0"/>
              <a:t>Digital Marketing Analytics &amp; Tools</a:t>
            </a:r>
            <a:endParaRPr lang="en-US" b="1" dirty="0"/>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7275785" y="2192533"/>
            <a:ext cx="4203247" cy="1532165"/>
          </a:xfrm>
        </p:spPr>
        <p:txBody>
          <a:bodyPr vert="horz" lIns="91440" tIns="45720" rIns="91440" bIns="45720" rtlCol="0" anchor="t">
            <a:normAutofit fontScale="25000" lnSpcReduction="20000"/>
          </a:bodyPr>
          <a:lstStyle/>
          <a:p>
            <a:pPr marL="457200" indent="-457200">
              <a:buFont typeface="Arial" pitchFamily="34" charset="0"/>
              <a:buChar char="•"/>
            </a:pPr>
            <a:r>
              <a:rPr lang="en-IN" sz="11200" dirty="0"/>
              <a:t>Google Analytics</a:t>
            </a:r>
          </a:p>
          <a:p>
            <a:pPr marL="457200" indent="-457200">
              <a:buFont typeface="Arial" pitchFamily="34" charset="0"/>
              <a:buChar char="•"/>
            </a:pPr>
            <a:r>
              <a:rPr lang="en-IN" sz="11200" dirty="0"/>
              <a:t>Social media insights</a:t>
            </a:r>
          </a:p>
          <a:p>
            <a:pPr marL="457200" indent="-457200">
              <a:buFont typeface="Arial" pitchFamily="34" charset="0"/>
              <a:buChar char="•"/>
            </a:pPr>
            <a:r>
              <a:rPr lang="en-IN" sz="11200" dirty="0"/>
              <a:t>SEO tools: </a:t>
            </a:r>
            <a:r>
              <a:rPr lang="en-IN" sz="11200" dirty="0" err="1"/>
              <a:t>SEMrush</a:t>
            </a:r>
            <a:r>
              <a:rPr lang="en-IN" sz="11200" dirty="0"/>
              <a:t>, </a:t>
            </a:r>
            <a:r>
              <a:rPr lang="en-IN" sz="11200" dirty="0" err="1"/>
              <a:t>Ahrefs</a:t>
            </a:r>
            <a:r>
              <a:rPr lang="en-IN" sz="11200" dirty="0"/>
              <a:t>, </a:t>
            </a:r>
            <a:r>
              <a:rPr lang="en-IN" sz="11200" dirty="0" err="1"/>
              <a:t>Moz</a:t>
            </a:r>
            <a:endParaRPr lang="en-IN" sz="11200" dirty="0"/>
          </a:p>
          <a:p>
            <a:endParaRPr lang="en-US" dirty="0"/>
          </a:p>
        </p:txBody>
      </p:sp>
    </p:spTree>
    <p:extLst>
      <p:ext uri="{BB962C8B-B14F-4D97-AF65-F5344CB8AC3E}">
        <p14:creationId xmlns:p14="http://schemas.microsoft.com/office/powerpoint/2010/main" val="3632800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5B604E6A-773D-4777-825E-8D25A2E7EDAB}"/>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pPr/>
              <a:t>6</a:t>
            </a:fld>
            <a:endParaRPr lang="en-US" dirty="0"/>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034142" y="670094"/>
            <a:ext cx="10134601" cy="924808"/>
          </a:xfrm>
        </p:spPr>
        <p:txBody>
          <a:bodyPr/>
          <a:lstStyle/>
          <a:p>
            <a:r>
              <a:rPr lang="en-US" dirty="0"/>
              <a:t>Difference</a:t>
            </a:r>
          </a:p>
        </p:txBody>
      </p:sp>
      <p:sp>
        <p:nvSpPr>
          <p:cNvPr id="9" name="Content Placeholder 2">
            <a:extLst>
              <a:ext uri="{FF2B5EF4-FFF2-40B4-BE49-F238E27FC236}">
                <a16:creationId xmlns:a16="http://schemas.microsoft.com/office/drawing/2014/main" id="{7D779DE4-CAEA-4617-897E-FEC9A2AC2D6A}"/>
              </a:ext>
            </a:extLst>
          </p:cNvPr>
          <p:cNvSpPr txBox="1">
            <a:spLocks/>
          </p:cNvSpPr>
          <p:nvPr/>
        </p:nvSpPr>
        <p:spPr>
          <a:xfrm>
            <a:off x="2029318" y="2371837"/>
            <a:ext cx="3104198" cy="345475"/>
          </a:xfrm>
          <a:prstGeom prst="rect">
            <a:avLst/>
          </a:prstGeom>
        </p:spPr>
        <p:txBody>
          <a:bodyPr vert="horz" lIns="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lang="en-US" sz="1800" kern="1200" cap="all" baseline="0" dirty="0">
                <a:solidFill>
                  <a:schemeClr val="bg1"/>
                </a:solidFill>
                <a:latin typeface="+mj-lt"/>
                <a:ea typeface="+mj-ea"/>
                <a:cs typeface="+mj-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IN" sz="2000" b="1" dirty="0"/>
              <a:t>Traditional Marketing</a:t>
            </a:r>
          </a:p>
        </p:txBody>
      </p:sp>
      <p:sp>
        <p:nvSpPr>
          <p:cNvPr id="11" name="Text Placeholder 9">
            <a:extLst>
              <a:ext uri="{FF2B5EF4-FFF2-40B4-BE49-F238E27FC236}">
                <a16:creationId xmlns:a16="http://schemas.microsoft.com/office/drawing/2014/main" id="{4B9C2507-FEB7-4DC8-B74C-12FDF7B2DA82}"/>
              </a:ext>
            </a:extLst>
          </p:cNvPr>
          <p:cNvSpPr>
            <a:spLocks noGrp="1"/>
          </p:cNvSpPr>
          <p:nvPr>
            <p:ph type="body" sz="quarter" idx="4294967295"/>
          </p:nvPr>
        </p:nvSpPr>
        <p:spPr>
          <a:xfrm>
            <a:off x="1717595" y="4769398"/>
            <a:ext cx="3415921" cy="1316092"/>
          </a:xfrm>
          <a:prstGeom prst="rect">
            <a:avLst/>
          </a:prstGeom>
        </p:spPr>
        <p:txBody>
          <a:bodyPr>
            <a:noAutofit/>
          </a:bodyPr>
          <a:lstStyle/>
          <a:p>
            <a:pPr algn="ctr"/>
            <a:r>
              <a:rPr lang="en-GB" sz="1600" dirty="0"/>
              <a:t> It uses offline channels like </a:t>
            </a:r>
            <a:r>
              <a:rPr lang="en-GB" sz="1600" b="1" dirty="0"/>
              <a:t>television, direct mail, radio, telemarketing, and billboards</a:t>
            </a:r>
            <a:r>
              <a:rPr lang="en-GB" sz="1600" dirty="0"/>
              <a:t>.</a:t>
            </a:r>
            <a:endParaRPr lang="en-US" sz="1600" dirty="0"/>
          </a:p>
        </p:txBody>
      </p:sp>
      <p:sp>
        <p:nvSpPr>
          <p:cNvPr id="13" name="Text Placeholder 3">
            <a:extLst>
              <a:ext uri="{FF2B5EF4-FFF2-40B4-BE49-F238E27FC236}">
                <a16:creationId xmlns:a16="http://schemas.microsoft.com/office/drawing/2014/main" id="{B33DB723-F5E2-41A5-84C1-EBDEDA5B2188}"/>
              </a:ext>
            </a:extLst>
          </p:cNvPr>
          <p:cNvSpPr>
            <a:spLocks noGrp="1"/>
          </p:cNvSpPr>
          <p:nvPr>
            <p:ph type="body" sz="quarter" idx="4294967295"/>
          </p:nvPr>
        </p:nvSpPr>
        <p:spPr>
          <a:xfrm>
            <a:off x="1669287" y="3194965"/>
            <a:ext cx="3464229" cy="1455865"/>
          </a:xfrm>
          <a:prstGeom prst="rect">
            <a:avLst/>
          </a:prstGeom>
        </p:spPr>
        <p:txBody>
          <a:bodyPr>
            <a:noAutofit/>
          </a:bodyPr>
          <a:lstStyle/>
          <a:p>
            <a:pPr algn="ctr"/>
            <a:r>
              <a:rPr lang="en-GB" sz="1600" u="sng" dirty="0">
                <a:hlinkClick r:id="rId2"/>
              </a:rPr>
              <a:t>Traditional Marketing</a:t>
            </a:r>
            <a:r>
              <a:rPr lang="en-GB" sz="1600" dirty="0"/>
              <a:t> is a form of marketing that </a:t>
            </a:r>
            <a:r>
              <a:rPr lang="en-GB" sz="1600" b="1" dirty="0"/>
              <a:t>uses conventional methods/offline media to reach the target audience</a:t>
            </a:r>
            <a:r>
              <a:rPr lang="en-GB" sz="1600" dirty="0"/>
              <a:t>.</a:t>
            </a:r>
            <a:endParaRPr lang="en-US" sz="1600" dirty="0"/>
          </a:p>
        </p:txBody>
      </p:sp>
      <p:sp>
        <p:nvSpPr>
          <p:cNvPr id="16" name="Text Placeholder 9"/>
          <p:cNvSpPr>
            <a:spLocks noGrp="1"/>
          </p:cNvSpPr>
          <p:nvPr>
            <p:ph type="body" idx="14"/>
          </p:nvPr>
        </p:nvSpPr>
        <p:spPr>
          <a:xfrm>
            <a:off x="8137639" y="2403369"/>
            <a:ext cx="2031120" cy="493710"/>
          </a:xfrm>
        </p:spPr>
        <p:txBody>
          <a:bodyPr>
            <a:noAutofit/>
          </a:bodyPr>
          <a:lstStyle/>
          <a:p>
            <a:r>
              <a:rPr lang="en-IN" sz="2000" b="1" dirty="0"/>
              <a:t>Digital marketing</a:t>
            </a:r>
          </a:p>
        </p:txBody>
      </p:sp>
      <p:sp>
        <p:nvSpPr>
          <p:cNvPr id="17" name="Text Placeholder 5">
            <a:extLst>
              <a:ext uri="{FF2B5EF4-FFF2-40B4-BE49-F238E27FC236}">
                <a16:creationId xmlns:a16="http://schemas.microsoft.com/office/drawing/2014/main" id="{D8F83235-6CF2-4F43-BEFE-6C0E272FDCC6}"/>
              </a:ext>
            </a:extLst>
          </p:cNvPr>
          <p:cNvSpPr>
            <a:spLocks noGrp="1"/>
          </p:cNvSpPr>
          <p:nvPr>
            <p:ph type="body" sz="quarter" idx="4294967295"/>
          </p:nvPr>
        </p:nvSpPr>
        <p:spPr>
          <a:xfrm>
            <a:off x="7012423" y="3187855"/>
            <a:ext cx="3897316" cy="866401"/>
          </a:xfrm>
          <a:prstGeom prst="rect">
            <a:avLst/>
          </a:prstGeom>
        </p:spPr>
        <p:txBody>
          <a:bodyPr>
            <a:noAutofit/>
          </a:bodyPr>
          <a:lstStyle/>
          <a:p>
            <a:pPr algn="ctr"/>
            <a:r>
              <a:rPr lang="en-GB" sz="1600" dirty="0"/>
              <a:t>Digital Marketing is a </a:t>
            </a:r>
            <a:r>
              <a:rPr lang="en-GB" sz="1600" b="1" dirty="0"/>
              <a:t>form of marketing that uses online platforms and digital technologies</a:t>
            </a:r>
            <a:r>
              <a:rPr lang="en-GB" sz="1600" dirty="0"/>
              <a:t> to reach the target audience. </a:t>
            </a:r>
            <a:endParaRPr lang="en-US" sz="1600" dirty="0"/>
          </a:p>
        </p:txBody>
      </p:sp>
      <p:sp>
        <p:nvSpPr>
          <p:cNvPr id="19" name="Text Placeholder 11">
            <a:extLst>
              <a:ext uri="{FF2B5EF4-FFF2-40B4-BE49-F238E27FC236}">
                <a16:creationId xmlns:a16="http://schemas.microsoft.com/office/drawing/2014/main" id="{96F09C19-B12A-46BD-ADC9-8A0BA0CACE81}"/>
              </a:ext>
            </a:extLst>
          </p:cNvPr>
          <p:cNvSpPr>
            <a:spLocks noGrp="1"/>
          </p:cNvSpPr>
          <p:nvPr>
            <p:ph type="body" sz="quarter" idx="4294967295"/>
          </p:nvPr>
        </p:nvSpPr>
        <p:spPr>
          <a:xfrm>
            <a:off x="7165542" y="4700611"/>
            <a:ext cx="3838789" cy="866401"/>
          </a:xfrm>
          <a:prstGeom prst="rect">
            <a:avLst/>
          </a:prstGeom>
        </p:spPr>
        <p:txBody>
          <a:bodyPr>
            <a:noAutofit/>
          </a:bodyPr>
          <a:lstStyle/>
          <a:p>
            <a:pPr algn="ctr"/>
            <a:r>
              <a:rPr lang="en-GB" sz="1600" dirty="0"/>
              <a:t>It is a </a:t>
            </a:r>
            <a:r>
              <a:rPr lang="en-GB" sz="1600" b="1" dirty="0"/>
              <a:t>two-way communication marketing approach</a:t>
            </a:r>
            <a:r>
              <a:rPr lang="en-GB" sz="1600" dirty="0"/>
              <a:t> and allows the </a:t>
            </a:r>
            <a:r>
              <a:rPr lang="en-GB" sz="1600" b="1" dirty="0"/>
              <a:t>organisation and audience to interact with each other</a:t>
            </a:r>
            <a:r>
              <a:rPr lang="en-GB" sz="1600" dirty="0"/>
              <a:t>,  </a:t>
            </a:r>
            <a:endParaRPr lang="en-US" sz="1600" dirty="0"/>
          </a:p>
        </p:txBody>
      </p:sp>
    </p:spTree>
    <p:extLst>
      <p:ext uri="{BB962C8B-B14F-4D97-AF65-F5344CB8AC3E}">
        <p14:creationId xmlns:p14="http://schemas.microsoft.com/office/powerpoint/2010/main" val="415169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girl writing on white board">
            <a:extLst>
              <a:ext uri="{FF2B5EF4-FFF2-40B4-BE49-F238E27FC236}">
                <a16:creationId xmlns:a16="http://schemas.microsoft.com/office/drawing/2014/main" id="{1F8631B9-E8CB-439A-B4DB-C2C2F7ACDD8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6508046" cy="6858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idx="1"/>
          </p:nvPr>
        </p:nvSpPr>
        <p:spPr>
          <a:xfrm>
            <a:off x="7055821" y="3143324"/>
            <a:ext cx="4931229" cy="1883230"/>
          </a:xfrm>
        </p:spPr>
        <p:txBody>
          <a:bodyPr vert="horz" lIns="0" tIns="45720" rIns="91440" bIns="45720" rtlCol="0" anchor="t">
            <a:noAutofit/>
          </a:bodyPr>
          <a:lstStyle/>
          <a:p>
            <a:endParaRPr lang="en-GB" sz="2000" dirty="0"/>
          </a:p>
          <a:p>
            <a:r>
              <a:rPr lang="en-GB" sz="2000" dirty="0"/>
              <a:t>Digital marketing is a vital tool for businesses to connect with customers online. It has evolved with new technologies and can help businesses reach a wider audience, improve brand recognition, and increase sales. </a:t>
            </a:r>
            <a:endParaRPr lang="en-US" sz="2000" dirty="0"/>
          </a:p>
        </p:txBody>
      </p:sp>
      <p:sp>
        <p:nvSpPr>
          <p:cNvPr id="5" name="Footer Placeholder 4">
            <a:extLst>
              <a:ext uri="{FF2B5EF4-FFF2-40B4-BE49-F238E27FC236}">
                <a16:creationId xmlns:a16="http://schemas.microsoft.com/office/drawing/2014/main" id="{79E01C6C-4E6B-40D1-99A3-3AFB1CB99DEF}"/>
              </a:ext>
            </a:extLst>
          </p:cNvPr>
          <p:cNvSpPr>
            <a:spLocks noGrp="1"/>
          </p:cNvSpPr>
          <p:nvPr>
            <p:ph type="ftr" sz="quarter" idx="11"/>
          </p:nvPr>
        </p:nvSpPr>
        <p:spPr>
          <a:xfrm>
            <a:off x="4332514" y="6356350"/>
            <a:ext cx="2175532" cy="365125"/>
          </a:xfrm>
        </p:spPr>
        <p:txBody>
          <a:bodyPr/>
          <a:lstStyle/>
          <a:p>
            <a:r>
              <a:rPr lang="en-US" dirty="0"/>
              <a:t>Pitch deck</a:t>
            </a:r>
          </a:p>
        </p:txBody>
      </p:sp>
      <p:sp>
        <p:nvSpPr>
          <p:cNvPr id="6" name="Slide Number Placeholder 5">
            <a:extLst>
              <a:ext uri="{FF2B5EF4-FFF2-40B4-BE49-F238E27FC236}">
                <a16:creationId xmlns:a16="http://schemas.microsoft.com/office/drawing/2014/main" id="{42090EB7-FDFE-4D7B-9913-9B497CEDB42D}"/>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7</a:t>
            </a:fld>
            <a:endParaRPr lang="en-US" dirty="0"/>
          </a:p>
        </p:txBody>
      </p:sp>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7260771" y="3111438"/>
            <a:ext cx="3907972" cy="555171"/>
          </a:xfrm>
        </p:spPr>
        <p:txBody>
          <a:bodyPr/>
          <a:lstStyle/>
          <a:p>
            <a:r>
              <a:rPr lang="en-IN" dirty="0"/>
              <a:t>Conclusion</a:t>
            </a:r>
            <a:endParaRPr lang="en-US" dirty="0"/>
          </a:p>
        </p:txBody>
      </p:sp>
    </p:spTree>
    <p:extLst>
      <p:ext uri="{BB962C8B-B14F-4D97-AF65-F5344CB8AC3E}">
        <p14:creationId xmlns:p14="http://schemas.microsoft.com/office/powerpoint/2010/main" val="920173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a circuit board">
            <a:extLst>
              <a:ext uri="{FF2B5EF4-FFF2-40B4-BE49-F238E27FC236}">
                <a16:creationId xmlns:a16="http://schemas.microsoft.com/office/drawing/2014/main" id="{7E46DF18-087D-4FF8-A5A2-0C0EAD030693}"/>
              </a:ext>
            </a:extLst>
          </p:cNvPr>
          <p:cNvPicPr>
            <a:picLocks noGrp="1" noChangeAspect="1"/>
          </p:cNvPicPr>
          <p:nvPr>
            <p:ph type="pic" sz="quarter" idx="28"/>
          </p:nvPr>
        </p:nvPicPr>
        <p:blipFill rotWithShape="1">
          <a:blip r:embed="rId2" cstate="screen">
            <a:extLst>
              <a:ext uri="{28A0092B-C50C-407E-A947-70E740481C1C}">
                <a14:useLocalDpi xmlns:a14="http://schemas.microsoft.com/office/drawing/2010/main"/>
              </a:ext>
            </a:extLst>
          </a:blip>
          <a:srcRect/>
          <a:stretch/>
        </p:blipFill>
        <p:spPr>
          <a:xfrm>
            <a:off x="6426578" y="0"/>
            <a:ext cx="5765422" cy="6858000"/>
          </a:xfrm>
        </p:spPr>
      </p:pic>
      <p:pic>
        <p:nvPicPr>
          <p:cNvPr id="12" name="Picture Placeholder 11" descr="young person writing on white board">
            <a:extLst>
              <a:ext uri="{FF2B5EF4-FFF2-40B4-BE49-F238E27FC236}">
                <a16:creationId xmlns:a16="http://schemas.microsoft.com/office/drawing/2014/main" id="{C8584C16-529D-49FC-9E5D-414F66219568}"/>
              </a:ext>
            </a:extLst>
          </p:cNvPr>
          <p:cNvPicPr>
            <a:picLocks noGrp="1" noChangeAspect="1"/>
          </p:cNvPicPr>
          <p:nvPr>
            <p:ph type="pic" sz="quarter" idx="27"/>
          </p:nvPr>
        </p:nvPicPr>
        <p:blipFill rotWithShape="1">
          <a:blip r:embed="rId3" cstate="screen">
            <a:extLst>
              <a:ext uri="{28A0092B-C50C-407E-A947-70E740481C1C}">
                <a14:useLocalDpi xmlns:a14="http://schemas.microsoft.com/office/drawing/2010/main"/>
              </a:ext>
            </a:extLst>
          </a:blip>
          <a:srcRect/>
          <a:stretch/>
        </p:blipFill>
        <p:spPr>
          <a:xfrm>
            <a:off x="-11657" y="-16298"/>
            <a:ext cx="5555640" cy="6874299"/>
          </a:xfrm>
        </p:spPr>
      </p:pic>
      <p:sp>
        <p:nvSpPr>
          <p:cNvPr id="7" name="Footer Placeholder 6">
            <a:extLst>
              <a:ext uri="{FF2B5EF4-FFF2-40B4-BE49-F238E27FC236}">
                <a16:creationId xmlns:a16="http://schemas.microsoft.com/office/drawing/2014/main" id="{DEFBC735-43B8-468D-9D37-E51AAF9D343D}"/>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9" name="Slide Number Placeholder 8">
            <a:extLst>
              <a:ext uri="{FF2B5EF4-FFF2-40B4-BE49-F238E27FC236}">
                <a16:creationId xmlns:a16="http://schemas.microsoft.com/office/drawing/2014/main" id="{08C3C4A8-F198-4008-B069-610BBFEC4095}"/>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8</a:t>
            </a:fld>
            <a:endParaRPr lang="en-US" dirty="0"/>
          </a:p>
        </p:txBody>
      </p:sp>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898571" y="3363686"/>
            <a:ext cx="3907972" cy="555171"/>
          </a:xfrm>
        </p:spPr>
        <p:txBody>
          <a:bodyPr/>
          <a:lstStyle/>
          <a:p>
            <a:r>
              <a:rPr lang="en-US" dirty="0"/>
              <a:t>Thank you</a:t>
            </a:r>
          </a:p>
        </p:txBody>
      </p:sp>
    </p:spTree>
    <p:extLst>
      <p:ext uri="{BB962C8B-B14F-4D97-AF65-F5344CB8AC3E}">
        <p14:creationId xmlns:p14="http://schemas.microsoft.com/office/powerpoint/2010/main" val="2546836108"/>
      </p:ext>
    </p:extLst>
  </p:cSld>
  <p:clrMapOvr>
    <a:masterClrMapping/>
  </p:clrMapOvr>
</p:sld>
</file>

<file path=ppt/theme/theme1.xml><?xml version="1.0" encoding="utf-8"?>
<a:theme xmlns:a="http://schemas.openxmlformats.org/drawingml/2006/main" name="STEM pitch deck">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M Deck_tm12041065_Win32_LW_v2" id="{4F206296-6CCA-437B-ABEB-95E882651B70}" vid="{35168526-4CBB-4325-9C81-5B5C83385F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72B6A28-7094-4F7C-9CE6-FEFFCFA7E1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126E60-8824-40C8-9624-5890E719C527}">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71af3243-3dd4-4a8d-8c0d-dd76da1f02a5"/>
    <ds:schemaRef ds:uri="http://www.w3.org/XML/1998/namespace"/>
  </ds:schemaRefs>
</ds:datastoreItem>
</file>

<file path=customXml/itemProps3.xml><?xml version="1.0" encoding="utf-8"?>
<ds:datastoreItem xmlns:ds="http://schemas.openxmlformats.org/officeDocument/2006/customXml" ds:itemID="{7817B950-985C-4D79-B0A3-FA5D2FD7806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STEM pitch deck</Template>
  <TotalTime>0</TotalTime>
  <Words>271</Words>
  <Application>Microsoft Office PowerPoint</Application>
  <PresentationFormat>Widescreen</PresentationFormat>
  <Paragraphs>51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Cambria</vt:lpstr>
      <vt:lpstr>Source Sans Pro</vt:lpstr>
      <vt:lpstr>STEM pitch deck</vt:lpstr>
      <vt:lpstr>PowerPoint Presentation</vt:lpstr>
      <vt:lpstr>Introduction</vt:lpstr>
      <vt:lpstr>PowerPoint Presentation</vt:lpstr>
      <vt:lpstr>PowerPoint Presentation</vt:lpstr>
      <vt:lpstr>Digital Marketing Analytics &amp; Tools</vt:lpstr>
      <vt:lpstr>Difference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2025-02-28T17:38:57Z</dcterms:created>
  <dcterms:modified xsi:type="dcterms:W3CDTF">2025-03-01T01:52:57Z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